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256" r:id="rId2"/>
    <p:sldId id="275" r:id="rId3"/>
    <p:sldId id="272" r:id="rId4"/>
    <p:sldId id="276" r:id="rId5"/>
    <p:sldId id="278" r:id="rId6"/>
    <p:sldId id="257" r:id="rId7"/>
    <p:sldId id="271" r:id="rId8"/>
    <p:sldId id="266" r:id="rId9"/>
    <p:sldId id="279" r:id="rId10"/>
    <p:sldId id="280" r:id="rId11"/>
    <p:sldId id="281" r:id="rId12"/>
    <p:sldId id="259" r:id="rId13"/>
    <p:sldId id="273" r:id="rId14"/>
    <p:sldId id="290" r:id="rId15"/>
    <p:sldId id="289" r:id="rId16"/>
    <p:sldId id="287" r:id="rId17"/>
    <p:sldId id="285" r:id="rId18"/>
    <p:sldId id="263" r:id="rId19"/>
    <p:sldId id="265" r:id="rId20"/>
    <p:sldId id="262" r:id="rId21"/>
    <p:sldId id="286" r:id="rId22"/>
    <p:sldId id="282" r:id="rId23"/>
    <p:sldId id="269" r:id="rId24"/>
    <p:sldId id="261" r:id="rId25"/>
    <p:sldId id="274" r:id="rId26"/>
    <p:sldId id="291" r:id="rId27"/>
    <p:sldId id="288" r:id="rId28"/>
    <p:sldId id="267" r:id="rId29"/>
    <p:sldId id="283" r:id="rId30"/>
    <p:sldId id="270" r:id="rId31"/>
    <p:sldId id="284" r:id="rId32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4C"/>
    <a:srgbClr val="F86C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07051-7DE8-44ED-85B4-E40133F6EF5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E477C-4F22-496B-B9B7-EF9CA7886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477C-4F22-496B-B9B7-EF9CA7886FF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477C-4F22-496B-B9B7-EF9CA7886FF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477C-4F22-496B-B9B7-EF9CA7886FF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E477C-4F22-496B-B9B7-EF9CA7886FF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817509E-1CAD-49B8-AD10-1CD21BF7AC9A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A884C5-427A-444A-9D4E-DDF3F345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lygorod.ru/book_images/N0010401009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28" y="1071546"/>
            <a:ext cx="7858180" cy="678661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71804" y="905069"/>
          <a:ext cx="7837714" cy="4721290"/>
        </p:xfrm>
        <a:graphic>
          <a:graphicData uri="http://schemas.openxmlformats.org/drawingml/2006/table">
            <a:tbl>
              <a:tblPr/>
              <a:tblGrid>
                <a:gridCol w="7837714"/>
              </a:tblGrid>
              <a:tr h="472129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Окончание Смутного времени.</a:t>
                      </a:r>
                      <a:r>
                        <a:rPr lang="ru-RU" sz="4800" baseline="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4800" baseline="0" dirty="0" smtClean="0"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К. Минин и Д.Пожарский – «Отечества достойные сыны»</a:t>
                      </a:r>
                      <a:endParaRPr lang="ru-RU" sz="4800" dirty="0"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2" descr="http://www.vvdurenko.ru/gallery/082d4c4530541fb55808f8199539b9f7.jpg"/>
          <p:cNvPicPr>
            <a:picLocks noChangeAspect="1" noChangeArrowheads="1"/>
          </p:cNvPicPr>
          <p:nvPr/>
        </p:nvPicPr>
        <p:blipFill>
          <a:blip r:embed="rId3"/>
          <a:srcRect l="7273"/>
          <a:stretch>
            <a:fillRect/>
          </a:stretch>
        </p:blipFill>
        <p:spPr bwMode="auto">
          <a:xfrm>
            <a:off x="642910" y="3286124"/>
            <a:ext cx="3643338" cy="328614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29124" y="3571876"/>
          <a:ext cx="4322990" cy="3024867"/>
        </p:xfrm>
        <a:graphic>
          <a:graphicData uri="http://schemas.openxmlformats.org/drawingml/2006/table">
            <a:tbl>
              <a:tblPr/>
              <a:tblGrid>
                <a:gridCol w="4322990"/>
              </a:tblGrid>
              <a:tr h="302486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Эпиграф к уроку:</a:t>
                      </a:r>
                      <a:endParaRPr kumimoji="0" lang="ru-RU" sz="18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«Воинское дело есть дело трудное, скорбное и трагическое. Но необходимое и служащее благой цели» - православный философ Ильин.</a:t>
                      </a:r>
                      <a:endParaRPr kumimoji="0" lang="ru-RU" sz="24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43.radikal.ru/i099/1010/96/161cf01d4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500990" cy="457203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4929198"/>
          <a:ext cx="8286808" cy="1389888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1389888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Девичье поле некогда занимало большую территорию перед Новодевичьим монастырем. Ныне оно застроено больничным городком вдоль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Б.Пироговской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улицы, а название Девичьего поля носит небольшой треугольный сквер между улицами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Плющихой</a:t>
                      </a:r>
                      <a:r>
                        <a:rPr kumimoji="0" lang="ru-RU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Б.Пироговской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opin.narod.ru/sources/osv_moskvi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3/77/521/77521154_large_0_6d4b7_12f4e7a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500066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5286388"/>
          <a:ext cx="6813444" cy="1188720"/>
        </p:xfrm>
        <a:graphic>
          <a:graphicData uri="http://schemas.openxmlformats.org/drawingml/2006/table">
            <a:tbl>
              <a:tblPr/>
              <a:tblGrid>
                <a:gridCol w="6813444"/>
              </a:tblGrid>
              <a:tr h="992718"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Осада Троице-Сергиева монастыря поляками продолжалась с сентября 1609 по январь 1611 года. (Картина Василия Верещагина «Защитники Троицы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15_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786874" cy="65722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8596" y="214290"/>
            <a:ext cx="8358246" cy="78581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1611 год</a:t>
            </a:r>
            <a:r>
              <a:rPr lang="ru-RU" dirty="0" smtClean="0">
                <a:solidFill>
                  <a:srgbClr val="FF0000"/>
                </a:solidFill>
              </a:rPr>
              <a:t> – образование </a:t>
            </a:r>
            <a:r>
              <a:rPr lang="ru-RU" b="1" dirty="0" smtClean="0">
                <a:solidFill>
                  <a:srgbClr val="FF0000"/>
                </a:solidFill>
              </a:rPr>
              <a:t>Первого ополчения</a:t>
            </a:r>
            <a:r>
              <a:rPr lang="ru-RU" dirty="0" smtClean="0">
                <a:solidFill>
                  <a:srgbClr val="FF0000"/>
                </a:solidFill>
              </a:rPr>
              <a:t> в Рязани возглавляемого П.Ляпуновым.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572000" y="4714884"/>
            <a:ext cx="214314" cy="214314"/>
          </a:xfrm>
          <a:prstGeom prst="star5">
            <a:avLst/>
          </a:prstGeom>
          <a:solidFill>
            <a:srgbClr val="FF0000"/>
          </a:solidFill>
          <a:ln>
            <a:solidFill>
              <a:srgbClr val="F41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. Шилов. Патриарх Гермоге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4929222" cy="628654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500694" y="5214950"/>
            <a:ext cx="3143272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Патриарх </a:t>
            </a:r>
            <a:r>
              <a:rPr lang="ru-RU" dirty="0" smtClean="0">
                <a:solidFill>
                  <a:schemeClr val="tx1"/>
                </a:solidFill>
              </a:rPr>
              <a:t>Гермоген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Художник В</a:t>
            </a:r>
            <a:r>
              <a:rPr lang="ru-RU" sz="1600" dirty="0" smtClean="0">
                <a:solidFill>
                  <a:schemeClr val="tx1"/>
                </a:solidFill>
              </a:rPr>
              <a:t>. Шилов.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le:Chistyakov Germo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143932" cy="642938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53896" y="347472"/>
          <a:ext cx="6601968" cy="938388"/>
        </p:xfrm>
        <a:graphic>
          <a:graphicData uri="http://schemas.openxmlformats.org/drawingml/2006/table">
            <a:tbl>
              <a:tblPr/>
              <a:tblGrid>
                <a:gridCol w="6601968"/>
              </a:tblGrid>
              <a:tr h="938388">
                <a:tc>
                  <a:txBody>
                    <a:bodyPr/>
                    <a:lstStyle/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Патриарх Гермоген отказывает полякам подписать грамоту </a:t>
                      </a:r>
                    </a:p>
                    <a:p>
                      <a:pPr algn="ctr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Художник: Павел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Петрович Чистяков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bp.blogspot.com/-27GzQXiuyBo/T23RejSMCGI/AAAAAAAAB9c/8vHoO3Ybrf8/s1600/%D0%B1%D0%B8%D1%82%D0%B2%D0%B0.jpg"/>
          <p:cNvPicPr>
            <a:picLocks noChangeAspect="1" noChangeArrowheads="1"/>
          </p:cNvPicPr>
          <p:nvPr/>
        </p:nvPicPr>
        <p:blipFill>
          <a:blip r:embed="rId2"/>
          <a:srcRect t="13043"/>
          <a:stretch>
            <a:fillRect/>
          </a:stretch>
        </p:blipFill>
        <p:spPr bwMode="auto">
          <a:xfrm>
            <a:off x="857224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.sgu.ru/img/x1-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14290"/>
          <a:ext cx="5072098" cy="795528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795528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Воззвание Кузьмы Минина к нижегорожцам </a:t>
                      </a:r>
                      <a:endParaRPr lang="ru-RU" sz="1800" b="1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художник: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Алексей </a:t>
                      </a:r>
                      <a:r>
                        <a:rPr lang="ru-RU" sz="16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КИВШЕНКО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s.livejournal.com/pro100_mica/pic/00b3tqq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14290"/>
          <a:ext cx="3929090" cy="914400"/>
        </p:xfrm>
        <a:graphic>
          <a:graphicData uri="http://schemas.openxmlformats.org/drawingml/2006/table">
            <a:tbl>
              <a:tblPr/>
              <a:tblGrid>
                <a:gridCol w="392909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Воззвание Минина к нижегородцам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Михаил ПЕСКОВ 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bg1"/>
                          </a:solidFill>
                        </a:rPr>
                      </a:b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cs.livejournal.com/pro100_mica/pic/00b3ks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721523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500702"/>
          <a:ext cx="3547872" cy="792480"/>
        </p:xfrm>
        <a:graphic>
          <a:graphicData uri="http://schemas.openxmlformats.org/drawingml/2006/table">
            <a:tbl>
              <a:tblPr/>
              <a:tblGrid>
                <a:gridCol w="3547872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Воззвание Минина на площади Нижнего Новгорода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Константин МАКОВСКИЙ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285728"/>
          <a:ext cx="5028634" cy="2225040"/>
        </p:xfrm>
        <a:graphic>
          <a:graphicData uri="http://schemas.openxmlformats.org/drawingml/2006/table">
            <a:tbl>
              <a:tblPr/>
              <a:tblGrid>
                <a:gridCol w="5028634"/>
              </a:tblGrid>
              <a:tr h="1958530"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Воззвание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Минина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 продайте все ваше злато-серебро, </a:t>
                      </a:r>
                      <a:b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Накупите себе вострых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копиев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 </a:t>
                      </a:r>
                      <a:b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Вострых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копиев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булатных ножей:</a:t>
                      </a:r>
                      <a:b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Пойдем-ка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мы сражаться</a:t>
                      </a:r>
                      <a:b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 матушку, за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родну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землю, </a:t>
                      </a:r>
                      <a:b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 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родну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землю, за славный город Москву.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304800"/>
          <a:ext cx="8643998" cy="6553200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578647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Цели  урока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Продолжить знакомство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учащихся с историческими событиями, в период Смутного времени;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Дать представление о роли народа в ликвидации Смуты, изгнании иностранных интервентов и восстановлении русской государственности;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3.Определить  последствия Смуты;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Воспитание чувства гордости за русский народ, формирование активной гражданской позиции современного российского гражданина.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урока: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Обучающая: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узнать исторические обстоятельства, связанные с  окончанием смутного времени;  познакомить с личностью князя Д.Пожарского и старостой К.Минина как реформатора.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Развивающая: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понять,  последствия Смуты, определить значение имеет героический подвиг Д.Пожарского и К.Минина  в жизни отдельного человека и целой страны; создать условия для развития  и раскрытия  творческих способностей, учащихся средствами изобразительного искусства; развитие образного мышления; продолжить формирование умений работать с текстом учебника и документом, публично выступать, систематизировать материал.</a:t>
                      </a: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Воспитывающая: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способствовать воспитанию у детей патриотических чувств; уважения к  истории и прошлому своего народа, формированию гуманистических и гражданских позиций, пониманию роли личности в истории.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-pozharsky.ru/_mod_files/ce_images/photoalbum/ikon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21497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-NgQjI0he2Dw/T23Ub1zEg_I/AAAAAAAAB98/WsdXR7ZN7WI/s1600/%D0%B1%D0%B8%D1%82%D0%B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8358246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7670700" cy="1097280"/>
        </p:xfrm>
        <a:graphic>
          <a:graphicData uri="http://schemas.openxmlformats.org/drawingml/2006/table">
            <a:tbl>
              <a:tblPr/>
              <a:tblGrid>
                <a:gridCol w="7670700"/>
              </a:tblGrid>
              <a:tr h="109728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Больной князь Пожарский принимает посланцев </a:t>
                      </a:r>
                      <a:r>
                        <a:rPr kumimoji="0" lang="ru-RU" b="0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из Москвы</a:t>
                      </a:r>
                      <a:r>
                        <a:rPr kumimoji="0" lang="ru-RU" b="0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dirty="0" smtClean="0">
                          <a:solidFill>
                            <a:srgbClr val="FFC000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kumimoji="0" lang="ru-RU" sz="1600" b="0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Художник - </a:t>
                      </a:r>
                      <a:r>
                        <a:rPr kumimoji="0" lang="ru-RU" sz="1600" b="0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Вильгельм </a:t>
                      </a:r>
                      <a:r>
                        <a:rPr kumimoji="0" lang="ru-RU" sz="1600" b="0" i="0" kern="1200" dirty="0" err="1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Котарбинский</a:t>
                      </a:r>
                      <a:r>
                        <a:rPr kumimoji="0" lang="ru-RU" sz="1600" b="0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L\Pictures\smu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solidFill>
            <a:srgbClr val="FFE2C5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85918" y="0"/>
          <a:ext cx="7060332" cy="608630"/>
        </p:xfrm>
        <a:graphic>
          <a:graphicData uri="http://schemas.openxmlformats.org/drawingml/2006/table">
            <a:tbl>
              <a:tblPr/>
              <a:tblGrid>
                <a:gridCol w="7060332"/>
              </a:tblGrid>
              <a:tr h="608630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1612 год </a:t>
                      </a:r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образование </a:t>
                      </a: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Второго ополчения </a:t>
                      </a:r>
                      <a:r>
                        <a:rPr kumimoji="0" lang="ru-RU" sz="18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Нижнем Новгороде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c.tverobr.ru/dlrstore/f18c44e2-9e88-4ac8-9da6-f47c974d03af/p8_j_1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6675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568" y="5400695"/>
          <a:ext cx="4160520" cy="914400"/>
        </p:xfrm>
        <a:graphic>
          <a:graphicData uri="http://schemas.openxmlformats.org/drawingml/2006/table">
            <a:tbl>
              <a:tblPr/>
              <a:tblGrid>
                <a:gridCol w="4160520"/>
              </a:tblGrid>
              <a:tr h="240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Картина Русское ополчение на подступах к Москве </a:t>
                      </a:r>
                      <a:endParaRPr lang="ru-RU" dirty="0"/>
                    </a:p>
                  </a:txBody>
                  <a:tcPr marL="0" marR="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tsait.ru/art/l/lisner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01122" cy="600079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5943600"/>
          <a:ext cx="7907878" cy="914400"/>
        </p:xfrm>
        <a:graphic>
          <a:graphicData uri="http://schemas.openxmlformats.org/drawingml/2006/table">
            <a:tbl>
              <a:tblPr/>
              <a:tblGrid>
                <a:gridCol w="7907878"/>
              </a:tblGrid>
              <a:tr h="714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err="1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Лисснер</a:t>
                      </a:r>
                      <a:r>
                        <a:rPr lang="ru-RU" sz="18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Эрнст Эрнестович. </a:t>
                      </a:r>
                      <a:r>
                        <a:rPr lang="ru-RU" sz="1800" b="1" i="0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Изгнание поляков из Кремля»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opin.narod.ru/gallery/items/sti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572428" cy="514353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42852"/>
          <a:ext cx="8715436" cy="1737360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Знамя Нижегородского ополчения 1612 года с изображением Михаила Архангела (ядро войска Д.Пожарского и К.Минина составляла дворянская конница из Смоленска, участвовавшая в походе Скопина-Шуйского от Торжка до Москвы)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Холст, роспись. Хранится в Оружейной палате.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chemeClr val="bg1"/>
                          </a:solidFill>
                        </a:rPr>
                      </a:b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opin.narod.ru/sources/osv_moskvi1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Михаил СКОТТИ (1814-1861). Минин и Пожар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143404" cy="3857652"/>
          </a:xfrm>
          <a:prstGeom prst="rect">
            <a:avLst/>
          </a:prstGeom>
          <a:noFill/>
        </p:spPr>
      </p:pic>
      <p:pic>
        <p:nvPicPr>
          <p:cNvPr id="46084" name="Picture 4" descr="Иван КУЗНЕЦОВ (род. 1970). Призвание на цар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4500594" cy="6572272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632704"/>
          <a:ext cx="5202936" cy="1225296"/>
        </p:xfrm>
        <a:graphic>
          <a:graphicData uri="http://schemas.openxmlformats.org/drawingml/2006/table">
            <a:tbl>
              <a:tblPr/>
              <a:tblGrid>
                <a:gridCol w="5202936"/>
              </a:tblGrid>
              <a:tr h="1225296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Призвание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царство Михаила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Романова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Автор: Иван</a:t>
                      </a:r>
                      <a:r>
                        <a:rPr kumimoji="0" lang="ru-RU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Кузнецов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c.tverobr.ru/dlrstore/d9b7d382-1437-4f0b-ac3d-fde3118cfa1a/p9_image0017.jpg"/>
          <p:cNvPicPr>
            <a:picLocks noChangeAspect="1" noChangeArrowheads="1"/>
          </p:cNvPicPr>
          <p:nvPr/>
        </p:nvPicPr>
        <p:blipFill>
          <a:blip r:embed="rId2"/>
          <a:srcRect l="5199" t="3409" r="2512" b="1136"/>
          <a:stretch>
            <a:fillRect/>
          </a:stretch>
        </p:blipFill>
        <p:spPr bwMode="auto">
          <a:xfrm>
            <a:off x="642910" y="214290"/>
            <a:ext cx="5214974" cy="650085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08192" y="2679192"/>
          <a:ext cx="2821526" cy="1554480"/>
        </p:xfrm>
        <a:graphic>
          <a:graphicData uri="http://schemas.openxmlformats.org/drawingml/2006/table">
            <a:tbl>
              <a:tblPr/>
              <a:tblGrid>
                <a:gridCol w="2821526"/>
              </a:tblGrid>
              <a:tr h="103327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"Портрет царя Михаила Федоровича"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"Государственный историко-культурный музей-заповедник "Московский Кремль"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5072066" y="142852"/>
            <a:ext cx="3786214" cy="2214578"/>
          </a:xfrm>
          <a:prstGeom prst="ellipse">
            <a:avLst/>
          </a:prstGeom>
          <a:solidFill>
            <a:srgbClr val="F86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bg1"/>
              </a:solidFill>
            </a:endParaRPr>
          </a:p>
          <a:p>
            <a:pPr algn="ctr"/>
            <a:endParaRPr lang="ru-RU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1613 г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-   На Земском соборе избран новый царь -  Михаил Федорович Романов                                                                 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/1613-1645г/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357166"/>
          <a:ext cx="8001056" cy="5101802"/>
        </p:xfrm>
        <a:graphic>
          <a:graphicData uri="http://schemas.openxmlformats.org/drawingml/2006/table">
            <a:tbl>
              <a:tblPr/>
              <a:tblGrid>
                <a:gridCol w="8001056"/>
              </a:tblGrid>
              <a:tr h="510180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Последствия Смуты:</a:t>
                      </a:r>
                    </a:p>
                    <a:p>
                      <a:pPr algn="ctr"/>
                      <a:endParaRPr kumimoji="0" lang="ru-RU" sz="24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ru-RU" sz="24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Экономическая разруха: разорены были сельское хозяйство, ре­месла, угасла торговая жизнь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Обнищание народа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Ухудшение международного положения и потеря ряда территорий</a:t>
                      </a: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Воцарение новой династии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0624" y="457200"/>
          <a:ext cx="8202168" cy="3627120"/>
        </p:xfrm>
        <a:graphic>
          <a:graphicData uri="http://schemas.openxmlformats.org/drawingml/2006/table">
            <a:tbl>
              <a:tblPr/>
              <a:tblGrid>
                <a:gridCol w="8202168"/>
              </a:tblGrid>
              <a:tr h="30815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№1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Ответь на вопрос: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Какое событие получило в истории название </a:t>
                      </a: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2400" kern="1200" dirty="0" err="1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Угличская</a:t>
                      </a: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драма»? </a:t>
                      </a:r>
                    </a:p>
                    <a:p>
                      <a:pPr algn="ctr"/>
                      <a:endParaRPr kumimoji="0" lang="ru-RU" sz="24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№ 2</a:t>
                      </a:r>
                    </a:p>
                    <a:p>
                      <a:pPr algn="ctr"/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Кто лишний в ряду? Почему?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1) </a:t>
                      </a:r>
                      <a:r>
                        <a:rPr kumimoji="0" lang="ru-RU" sz="2400" kern="1200" dirty="0" err="1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Хлопко</a:t>
                      </a: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, Борис Годунов, царевич Дмитрий;</a:t>
                      </a:r>
                    </a:p>
                    <a:p>
                      <a:pPr algn="ctr"/>
                      <a:endParaRPr kumimoji="0"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857628"/>
          <a:ext cx="8028432" cy="2372864"/>
        </p:xfrm>
        <a:graphic>
          <a:graphicData uri="http://schemas.openxmlformats.org/drawingml/2006/table">
            <a:tbl>
              <a:tblPr/>
              <a:tblGrid>
                <a:gridCol w="8028432"/>
              </a:tblGrid>
              <a:tr h="237286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№2</a:t>
                      </a:r>
                    </a:p>
                    <a:p>
                      <a:r>
                        <a:rPr kumimoji="0" lang="ru-RU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1)Объясни выражение:</a:t>
                      </a:r>
                    </a:p>
                    <a:p>
                      <a:r>
                        <a:rPr kumimoji="0" lang="ru-RU" sz="2800" i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«Голод погубил Бориса»</a:t>
                      </a:r>
                      <a:endParaRPr kumimoji="0" lang="ru-RU" sz="28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Можно ли считать внутреннюю политику этого правителя успешной? </a:t>
                      </a:r>
                      <a:endParaRPr lang="ru-RU" sz="2000" dirty="0" smtClean="0"/>
                    </a:p>
                    <a:p>
                      <a:r>
                        <a:rPr kumimoji="0" lang="ru-RU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48" y="642918"/>
          <a:ext cx="4500594" cy="1859280"/>
        </p:xfrm>
        <a:graphic>
          <a:graphicData uri="http://schemas.openxmlformats.org/drawingml/2006/table">
            <a:tbl>
              <a:tblPr/>
              <a:tblGrid>
                <a:gridCol w="4500594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</a:rPr>
                        <a:t>И. П. </a:t>
                      </a:r>
                      <a:r>
                        <a:rPr lang="ru-RU" sz="1600" b="1" dirty="0" err="1" smtClean="0">
                          <a:solidFill>
                            <a:srgbClr val="FFFF00"/>
                          </a:solidFill>
                        </a:rPr>
                        <a:t>Мартос</a:t>
                      </a:r>
                      <a:endParaRPr lang="ru-RU" sz="16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FF00"/>
                          </a:solidFill>
                        </a:rPr>
                        <a:t>Памятник Минину и Пожарскому на фоне Собора Василия Блаженного.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</a:rPr>
                        <a:t>Бронза, литьё. Высота: 8,8 м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FF00"/>
                          </a:solidFill>
                        </a:rPr>
                        <a:t>Москва, Красная площадь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0040" y="640080"/>
          <a:ext cx="8323926" cy="5458968"/>
        </p:xfrm>
        <a:graphic>
          <a:graphicData uri="http://schemas.openxmlformats.org/drawingml/2006/table">
            <a:tbl>
              <a:tblPr/>
              <a:tblGrid>
                <a:gridCol w="8323926"/>
              </a:tblGrid>
              <a:tr h="54589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Домашнее задание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§3 чтение, пересказ.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2. Подготовить письменный ответ на цитату православного философа  И.Ильина. </a:t>
                      </a:r>
                    </a:p>
                    <a:p>
                      <a:pPr algn="just"/>
                      <a:r>
                        <a:rPr kumimoji="0" lang="ru-RU" sz="2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kumimoji="0" lang="ru-RU" sz="2400" i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Воинское дело есть дело трудное, скорбное и трагическое. Но необходимое и служащее благой цели</a:t>
                      </a: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». </a:t>
                      </a:r>
                      <a:endParaRPr kumimoji="0" lang="ru-RU" sz="20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3. Подготовить доклады на следующие темы: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а) «Лукавый царедворец Василий Шуйский»,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Лит-ра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Абрамович Г. В. Кня­зья Шуйские и российский трон. - Л., 1991; Костомаров Н. И. Русская ис­тория в жизнеописаниях ее главнейших деятелей. - Кн. I. - М., 1990; Либрович С. Ф. Царь в плену: исторический очерк о В. Шуйском. - М., 1990.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б)  «Подвиг Смоленска во время Смуты». </a:t>
                      </a:r>
                      <a:r>
                        <a:rPr kumimoji="0"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Лит-ра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Авраамий Палицын. Ска­зание. - М.-Л., 1955; Платонов С. Ф. Очерки по истории Смуты. Любое издание; Скрынников Р. Г. Самозванцы в России в начале XVII в. -Новосибирск, 1990.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0624" y="292608"/>
          <a:ext cx="8339328" cy="6291072"/>
        </p:xfrm>
        <a:graphic>
          <a:graphicData uri="http://schemas.openxmlformats.org/drawingml/2006/table">
            <a:tbl>
              <a:tblPr/>
              <a:tblGrid>
                <a:gridCol w="8339328"/>
              </a:tblGrid>
              <a:tr h="629107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№</a:t>
                      </a:r>
                      <a:r>
                        <a:rPr kumimoji="0" lang="ru-RU" sz="28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kumimoji="0" lang="ru-RU" sz="2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Ответь на вопросы:</a:t>
                      </a:r>
                    </a:p>
                    <a:p>
                      <a:r>
                        <a:rPr kumimoji="0" lang="ru-RU" sz="24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Как был назван первый самозванец?</a:t>
                      </a:r>
                    </a:p>
                    <a:p>
                      <a:r>
                        <a:rPr kumimoji="0" lang="ru-RU" sz="24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мать настоящего царевича Дмитрия признала самозванца своим сыном?</a:t>
                      </a:r>
                    </a:p>
                    <a:p>
                      <a:r>
                        <a:rPr kumimoji="0" lang="ru-RU" sz="24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Чем не понравился Лжедмитрий I москвичам?</a:t>
                      </a:r>
                    </a:p>
                    <a:p>
                      <a:r>
                        <a:rPr kumimoji="0" lang="ru-RU" sz="2400" b="1" i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Как был свержен Лжедмитрий I?</a:t>
                      </a:r>
                    </a:p>
                    <a:p>
                      <a:endParaRPr kumimoji="0" lang="ru-RU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dirty="0" smtClean="0"/>
                        <a:t>Задание № 5</a:t>
                      </a:r>
                    </a:p>
                    <a:p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Ответь на вопрос: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solidFill>
                            <a:srgbClr val="FFC000"/>
                          </a:solidFill>
                        </a:rPr>
                        <a:t>Почему</a:t>
                      </a:r>
                      <a:r>
                        <a:rPr lang="ru-RU" sz="2400" b="1" baseline="0" dirty="0" smtClean="0">
                          <a:solidFill>
                            <a:srgbClr val="FFC000"/>
                          </a:solidFill>
                        </a:rPr>
                        <a:t>  Василий Шуйский заключил договор со Швецией об отправлении в Россию наемного войска? </a:t>
                      </a: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L\Pictures\smut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solidFill>
            <a:srgbClr val="FFE2C5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6215082"/>
          <a:ext cx="8286808" cy="36576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Лагерь Лжедмитрия II в Тушино. (Картина Сергея Иванова «В Смутное время)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www.vokrugsveta.ru/img/cmn/2008/01/30/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0476.p (333x436, 147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71810"/>
            <a:ext cx="2957511" cy="3652835"/>
          </a:xfrm>
          <a:prstGeom prst="rect">
            <a:avLst/>
          </a:prstGeom>
          <a:noFill/>
        </p:spPr>
      </p:pic>
      <p:pic>
        <p:nvPicPr>
          <p:cNvPr id="3" name="Picture 12" descr="http://tochka.gerodot.ru/military/img/pol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2"/>
            <a:ext cx="2749538" cy="3883030"/>
          </a:xfrm>
          <a:prstGeom prst="rect">
            <a:avLst/>
          </a:prstGeom>
          <a:noFill/>
          <a:ln w="190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00298" y="1571612"/>
            <a:ext cx="151130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  <a:buFontTx/>
              <a:buNone/>
              <a:defRPr/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Король</a:t>
            </a:r>
          </a:p>
          <a:p>
            <a:pPr marL="609600" indent="-609600">
              <a:spcBef>
                <a:spcPct val="50000"/>
              </a:spcBef>
              <a:buFontTx/>
              <a:buNone/>
              <a:defRPr/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Сигизмунд</a:t>
            </a:r>
          </a:p>
        </p:txBody>
      </p:sp>
      <p:pic>
        <p:nvPicPr>
          <p:cNvPr id="5" name="Picture 17" descr="васил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90"/>
            <a:ext cx="2465388" cy="3240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28992" y="42860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Царь Василий Шуйский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429000"/>
            <a:ext cx="2571768" cy="3143272"/>
          </a:xfrm>
          <a:prstGeom prst="rect">
            <a:avLst/>
          </a:prstGeom>
          <a:noFill/>
          <a:ln w="28575" algn="ctr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4283" y="5715016"/>
            <a:ext cx="264320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  <a:buFontTx/>
              <a:buNone/>
              <a:defRPr/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Гетман С. </a:t>
            </a:r>
            <a:r>
              <a:rPr lang="ru-RU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Жолкевский</a:t>
            </a:r>
            <a:endParaRPr lang="ru-RU" sz="1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.tverobr.ru/dlrstore/32684ca0-4565-492c-b1d6-ffb70466683e/p8_j_1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5834070" cy="6572296"/>
          </a:xfrm>
          <a:prstGeom prst="ellipse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58184" y="5632704"/>
          <a:ext cx="4434840" cy="731520"/>
        </p:xfrm>
        <a:graphic>
          <a:graphicData uri="http://schemas.openxmlformats.org/drawingml/2006/table">
            <a:tbl>
              <a:tblPr/>
              <a:tblGrid>
                <a:gridCol w="4434840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Портрет Василия Шуйского</a:t>
                      </a:r>
                      <a:endParaRPr lang="ru-RU" sz="240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196975"/>
            <a:ext cx="909638" cy="962025"/>
          </a:xfrm>
          <a:prstGeom prst="rect">
            <a:avLst/>
          </a:prstGeom>
          <a:noFill/>
          <a:ln w="28575">
            <a:solidFill>
              <a:srgbClr val="42000D"/>
            </a:solidFill>
            <a:miter lim="800000"/>
            <a:headEnd/>
            <a:tailEnd/>
          </a:ln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 flipH="1">
            <a:off x="4787900" y="908050"/>
            <a:ext cx="8636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buFontTx/>
              <a:buNone/>
              <a:defRPr/>
            </a:pPr>
            <a:r>
              <a:rPr lang="ru-RU" sz="9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pic>
        <p:nvPicPr>
          <p:cNvPr id="4" name="Picture 13" descr="06245"/>
          <p:cNvPicPr>
            <a:picLocks noChangeAspect="1" noChangeArrowheads="1"/>
          </p:cNvPicPr>
          <p:nvPr/>
        </p:nvPicPr>
        <p:blipFill>
          <a:blip r:embed="rId3"/>
          <a:srcRect l="12500" r="12500"/>
          <a:stretch>
            <a:fillRect/>
          </a:stretch>
        </p:blipFill>
        <p:spPr bwMode="auto">
          <a:xfrm>
            <a:off x="428625" y="4500563"/>
            <a:ext cx="11334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Fc93"/>
          <p:cNvPicPr>
            <a:picLocks noChangeAspect="1" noChangeArrowheads="1"/>
          </p:cNvPicPr>
          <p:nvPr/>
        </p:nvPicPr>
        <p:blipFill>
          <a:blip r:embed="rId4"/>
          <a:srcRect l="20792" r="18750"/>
          <a:stretch>
            <a:fillRect/>
          </a:stretch>
        </p:blipFill>
        <p:spPr bwMode="auto">
          <a:xfrm>
            <a:off x="1857375" y="3286125"/>
            <a:ext cx="9413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боярин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643188"/>
            <a:ext cx="9048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boyarin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2357438"/>
            <a:ext cx="847725" cy="14954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2500313"/>
            <a:ext cx="923925" cy="1855787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 l="6073" r="8232"/>
          <a:stretch>
            <a:fillRect/>
          </a:stretch>
        </p:blipFill>
        <p:spPr bwMode="auto">
          <a:xfrm>
            <a:off x="6286512" y="3214686"/>
            <a:ext cx="1009650" cy="1674812"/>
          </a:xfrm>
          <a:prstGeom prst="rect">
            <a:avLst/>
          </a:prstGeom>
          <a:noFill/>
          <a:ln w="19050" algn="ctr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Picture 15" descr="бояри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13" y="4429125"/>
            <a:ext cx="1085850" cy="15430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857375" y="5429250"/>
            <a:ext cx="542925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400" dirty="0"/>
              <a:t>Работа с документом. Приглашение на престол королевича Владислава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325880" y="301752"/>
          <a:ext cx="6995160" cy="1005840"/>
        </p:xfrm>
        <a:graphic>
          <a:graphicData uri="http://schemas.openxmlformats.org/drawingml/2006/table">
            <a:tbl>
              <a:tblPr/>
              <a:tblGrid>
                <a:gridCol w="6995160"/>
              </a:tblGrid>
              <a:tr h="740664">
                <a:tc>
                  <a:txBody>
                    <a:bodyPr/>
                    <a:lstStyle/>
                    <a:p>
                      <a:pPr algn="ctr"/>
                      <a:r>
                        <a:rPr lang="ru-RU" sz="60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Семибоярщина</a:t>
                      </a:r>
                      <a:endParaRPr lang="ru-RU" sz="60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388" y="1142984"/>
          <a:ext cx="2428892" cy="2545080"/>
        </p:xfrm>
        <a:graphic>
          <a:graphicData uri="http://schemas.openxmlformats.org/drawingml/2006/table">
            <a:tbl>
              <a:tblPr/>
              <a:tblGrid>
                <a:gridCol w="2428892"/>
              </a:tblGrid>
              <a:tr h="859536">
                <a:tc>
                  <a:txBody>
                    <a:bodyPr/>
                    <a:lstStyle/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Ф.И.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Мстиславский 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И.М. Воротынский 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А.В. Трубецкой    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А.В. Голицын       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Б.М. Лыков          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И.Н. Романов     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Ф.И. Шереметев</a:t>
                      </a:r>
                    </a:p>
                    <a:p>
                      <a:pPr marL="342900" indent="-342900" algn="r">
                        <a:spcBef>
                          <a:spcPct val="50000"/>
                        </a:spcBef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1610-1613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0ea7fbd48d34d48fabd7329b202e376558947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615</TotalTime>
  <Words>585</Words>
  <Application>Microsoft Office PowerPoint</Application>
  <PresentationFormat>Экран (4:3)</PresentationFormat>
  <Paragraphs>111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89</cp:revision>
  <dcterms:created xsi:type="dcterms:W3CDTF">2012-09-12T15:38:00Z</dcterms:created>
  <dcterms:modified xsi:type="dcterms:W3CDTF">2012-09-26T17:35:58Z</dcterms:modified>
</cp:coreProperties>
</file>